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28940-6A0C-4722-8E48-13BFF51E63E7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30868-F506-495A-90DF-911A9D625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9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2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28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3283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5C0EFCE-223B-41E2-AAFC-0004D04E89F1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3283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3283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D986822-F5B9-440E-A247-1E3EFE128315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3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38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3386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5CFA535-31B6-4544-993A-E67ABA897BA0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3386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3386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B8A94E-8A47-4454-B7F4-95561F11496C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5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5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8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9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1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8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2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8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80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2580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397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F7042EC3-9AF4-4D1E-9AB2-D86A4D12ED8C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6B40962B-F220-47F6-AA83-3CFBB403D9FE}" type="slidenum">
              <a:rPr lang="en-US" smtClean="0"/>
              <a:t>‹#›</a:t>
            </a:fld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Royalty / Rental Income</a:t>
            </a:r>
          </a:p>
        </p:txBody>
      </p:sp>
      <p:sp>
        <p:nvSpPr>
          <p:cNvPr id="2201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Form 1040  Line 17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Pub 4012  Tab 2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20164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586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en-US" sz="1400" dirty="0"/>
              <a:t>4491-12 Income - Royalty and Rental Income v11.0 </a:t>
            </a:r>
            <a:r>
              <a:rPr lang="en-US" sz="1400" dirty="0" smtClean="0"/>
              <a:t>VO.pptx</a:t>
            </a:r>
            <a:endParaRPr lang="en-US" sz="1400" dirty="0"/>
          </a:p>
        </p:txBody>
      </p:sp>
      <p:sp>
        <p:nvSpPr>
          <p:cNvPr id="22016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2016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B82268-AC06-4F03-9DAB-64BAA47839D8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220167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3084" name="~PP1239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76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928066"/>
      </p:ext>
    </p:extLst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Royalty/Rental Income </a:t>
            </a:r>
            <a:br>
              <a:rPr lang="en-US" smtClean="0"/>
            </a:br>
            <a:r>
              <a:rPr lang="en-US" smtClean="0"/>
              <a:t>Schedule 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Royalty and/or rental income for oil leases with no expenses is IN SCOPE</a:t>
            </a:r>
          </a:p>
          <a:p>
            <a:pPr lvl="1" eaLnBrk="1" hangingPunct="1"/>
            <a:r>
              <a:rPr lang="en-US" smtClean="0"/>
              <a:t>Royalties can be reported on either K-1 or 1099-MISC</a:t>
            </a:r>
          </a:p>
          <a:p>
            <a:pPr lvl="1" eaLnBrk="1" hangingPunct="1"/>
            <a:r>
              <a:rPr lang="en-US" smtClean="0"/>
              <a:t>Rent can be reported on 1099-MISC</a:t>
            </a:r>
          </a:p>
          <a:p>
            <a:pPr lvl="1" eaLnBrk="1" hangingPunct="1"/>
            <a:r>
              <a:rPr lang="en-US" smtClean="0"/>
              <a:t>Rent reported on K-1 is </a:t>
            </a:r>
            <a:r>
              <a:rPr lang="en-US" smtClean="0">
                <a:solidFill>
                  <a:srgbClr val="FF0000"/>
                </a:solidFill>
              </a:rPr>
              <a:t>OUT OF SCOPE</a:t>
            </a:r>
          </a:p>
          <a:p>
            <a:pPr eaLnBrk="1" hangingPunct="1"/>
            <a:r>
              <a:rPr lang="en-US" smtClean="0"/>
              <a:t>Rental income on residential property is </a:t>
            </a:r>
            <a:r>
              <a:rPr lang="en-US" smtClean="0">
                <a:solidFill>
                  <a:schemeClr val="accent2"/>
                </a:solidFill>
              </a:rPr>
              <a:t>OUT OF SCOPE</a:t>
            </a:r>
          </a:p>
        </p:txBody>
      </p:sp>
      <p:sp>
        <p:nvSpPr>
          <p:cNvPr id="22118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211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AAEB437-443C-4C69-8EE3-B36A77AB7F53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22119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8" name="~PP22399.WAV">
            <a:hlinkClick r:id="" action="ppaction://media"/>
          </p:cNvPr>
          <p:cNvPicPr>
            <a:picLocks noRot="1" noChangeAspect="1"/>
          </p:cNvPicPr>
          <p:nvPr>
            <a:wavAudioFile r:embed="rId1" name="~PP2603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348939"/>
      </p:ext>
    </p:extLst>
  </p:cSld>
  <p:clrMapOvr>
    <a:masterClrMapping/>
  </p:clrMapOvr>
  <p:transition advTm="338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3"/>
          <p:cNvSpPr txBox="1">
            <a:spLocks noChangeArrowheads="1"/>
          </p:cNvSpPr>
          <p:nvPr/>
        </p:nvSpPr>
        <p:spPr bwMode="auto">
          <a:xfrm>
            <a:off x="7467600" y="2286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222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1" t="20700" r="22501" b="28464"/>
          <a:stretch>
            <a:fillRect/>
          </a:stretch>
        </p:blipFill>
        <p:spPr bwMode="auto">
          <a:xfrm>
            <a:off x="381000" y="395288"/>
            <a:ext cx="8382000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Text Box 9"/>
          <p:cNvSpPr txBox="1">
            <a:spLocks noChangeArrowheads="1"/>
          </p:cNvSpPr>
          <p:nvPr/>
        </p:nvSpPr>
        <p:spPr bwMode="auto">
          <a:xfrm>
            <a:off x="381000" y="228600"/>
            <a:ext cx="8305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80338" algn="r"/>
              </a:tabLs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/>
              <a:t>1099-MISC in TAXWISE</a:t>
            </a:r>
          </a:p>
        </p:txBody>
      </p:sp>
      <p:sp>
        <p:nvSpPr>
          <p:cNvPr id="22221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222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53A70BD-2577-4AD3-BC79-3F84448F126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22221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9" name="~PP12414.WAV">
            <a:hlinkClick r:id="" action="ppaction://media"/>
          </p:cNvPr>
          <p:cNvPicPr>
            <a:picLocks noRot="1" noChangeAspect="1"/>
          </p:cNvPicPr>
          <p:nvPr>
            <a:wavAudioFile r:embed="rId1" name="~PP1626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628446"/>
      </p:ext>
    </p:extLst>
  </p:cSld>
  <p:clrMapOvr>
    <a:masterClrMapping/>
  </p:clrMapOvr>
  <p:transition advTm="171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63688"/>
            <a:ext cx="6570663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Line 6"/>
          <p:cNvSpPr>
            <a:spLocks noChangeShapeType="1"/>
          </p:cNvSpPr>
          <p:nvPr/>
        </p:nvSpPr>
        <p:spPr bwMode="auto">
          <a:xfrm flipH="1">
            <a:off x="5638800" y="4379913"/>
            <a:ext cx="1752600" cy="14112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36" name="Text Box 8"/>
          <p:cNvSpPr txBox="1">
            <a:spLocks noChangeArrowheads="1"/>
          </p:cNvSpPr>
          <p:nvPr/>
        </p:nvSpPr>
        <p:spPr bwMode="auto">
          <a:xfrm>
            <a:off x="7277100" y="3937000"/>
            <a:ext cx="1866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/>
              <a:t>Link to 1099-MISC</a:t>
            </a:r>
          </a:p>
        </p:txBody>
      </p:sp>
      <p:sp>
        <p:nvSpPr>
          <p:cNvPr id="223237" name="Text Box 9"/>
          <p:cNvSpPr txBox="1">
            <a:spLocks noChangeArrowheads="1"/>
          </p:cNvSpPr>
          <p:nvPr/>
        </p:nvSpPr>
        <p:spPr bwMode="auto">
          <a:xfrm>
            <a:off x="792163" y="476250"/>
            <a:ext cx="487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3600" b="1"/>
              <a:t>SCH E in TAXWISE</a:t>
            </a:r>
          </a:p>
        </p:txBody>
      </p:sp>
      <p:sp>
        <p:nvSpPr>
          <p:cNvPr id="22323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23239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sp>
        <p:nvSpPr>
          <p:cNvPr id="223240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EBF62A0-13BA-4C61-A068-C56F7992889D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  <p:sp>
        <p:nvSpPr>
          <p:cNvPr id="223241" name="Rounded Rectangle 1"/>
          <p:cNvSpPr>
            <a:spLocks noChangeArrowheads="1"/>
          </p:cNvSpPr>
          <p:nvPr/>
        </p:nvSpPr>
        <p:spPr bwMode="auto">
          <a:xfrm>
            <a:off x="5029200" y="1563688"/>
            <a:ext cx="1066800" cy="64611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42" name="Line 6"/>
          <p:cNvSpPr>
            <a:spLocks noChangeShapeType="1"/>
          </p:cNvSpPr>
          <p:nvPr/>
        </p:nvSpPr>
        <p:spPr bwMode="auto">
          <a:xfrm flipH="1">
            <a:off x="5105400" y="2209800"/>
            <a:ext cx="495300" cy="914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~PP12414.WAV">
            <a:hlinkClick r:id="" action="ppaction://media"/>
          </p:cNvPr>
          <p:cNvPicPr>
            <a:picLocks noRot="1" noChangeAspect="1"/>
          </p:cNvPicPr>
          <p:nvPr>
            <a:wavAudioFile r:embed="rId1" name="~PP1039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091113"/>
      </p:ext>
    </p:extLst>
  </p:cSld>
  <p:clrMapOvr>
    <a:masterClrMapping/>
  </p:clrMapOvr>
  <p:transition advTm="401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4491 NJ</Template>
  <TotalTime>0</TotalTime>
  <Words>132</Words>
  <Application>Microsoft Office PowerPoint</Application>
  <PresentationFormat>On-screen Show (4:3)</PresentationFormat>
  <Paragraphs>33</Paragraphs>
  <Slides>4</Slides>
  <Notes>2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NJ Template 06</vt:lpstr>
      <vt:lpstr>Royalty / Rental Income</vt:lpstr>
      <vt:lpstr>Royalty/Rental Income  Schedule 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Royalty / Rental Income</dc:title>
  <dc:creator>HershAl</dc:creator>
  <cp:lastModifiedBy>HershAl</cp:lastModifiedBy>
  <cp:revision>2</cp:revision>
  <dcterms:created xsi:type="dcterms:W3CDTF">2012-01-07T00:34:25Z</dcterms:created>
  <dcterms:modified xsi:type="dcterms:W3CDTF">2012-01-07T00:34:25Z</dcterms:modified>
</cp:coreProperties>
</file>